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8" r:id="rId3"/>
    <p:sldId id="370" r:id="rId4"/>
    <p:sldId id="372" r:id="rId5"/>
    <p:sldId id="379" r:id="rId6"/>
    <p:sldId id="381" r:id="rId7"/>
    <p:sldId id="384" r:id="rId8"/>
    <p:sldId id="385" r:id="rId9"/>
    <p:sldId id="386" r:id="rId10"/>
    <p:sldId id="383" r:id="rId11"/>
    <p:sldId id="375" r:id="rId12"/>
    <p:sldId id="377" r:id="rId13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kisou\Desktop\&#22721;&#35013;&#30740;&#31350;&#20250;\&#22269;&#29987;&#22721;&#32025;&#20986;&#33655;&#37327;2020&#24180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kisou\Desktop\&#22721;&#35013;&#30740;&#31350;&#20250;\&#22269;&#29987;&#22721;&#32025;&#20986;&#33655;&#37327;2020&#24180;&#2423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1800"/>
              <a:t>素材別出荷数</a:t>
            </a:r>
            <a:r>
              <a:rPr lang="en-US" sz="1800"/>
              <a:t>2020</a:t>
            </a:r>
            <a:r>
              <a:rPr lang="ja-JP" sz="1800"/>
              <a:t>年度</a:t>
            </a:r>
          </a:p>
        </c:rich>
      </c:tx>
      <c:layout>
        <c:manualLayout>
          <c:xMode val="edge"/>
          <c:yMode val="edge"/>
          <c:x val="0.37366528354080225"/>
          <c:y val="9.22266043979745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78060574378409E-2"/>
          <c:y val="0.41384416517233608"/>
          <c:w val="0.93888888888888888"/>
          <c:h val="0.57092483231262758"/>
        </c:manualLayout>
      </c:layout>
      <c:pie3DChart>
        <c:varyColors val="1"/>
        <c:ser>
          <c:idx val="0"/>
          <c:order val="0"/>
          <c:tx>
            <c:strRef>
              <c:f>Sheet1!$E$2</c:f>
              <c:strCache>
                <c:ptCount val="1"/>
                <c:pt idx="0">
                  <c:v>2020年度</c:v>
                </c:pt>
              </c:strCache>
            </c:strRef>
          </c:tx>
          <c:explosion val="4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C9-41B3-A248-8108858ED11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C9-41B3-A248-8108858ED11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C9-41B3-A248-8108858ED11F}"/>
              </c:ext>
            </c:extLst>
          </c:dPt>
          <c:dPt>
            <c:idx val="3"/>
            <c:bubble3D val="0"/>
            <c:explosion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C9-41B3-A248-8108858ED11F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9C9-41B3-A248-8108858ED11F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9C9-41B3-A248-8108858ED11F}"/>
              </c:ext>
            </c:extLst>
          </c:dPt>
          <c:dLbls>
            <c:dLbl>
              <c:idx val="0"/>
              <c:layout>
                <c:manualLayout>
                  <c:x val="-0.24039260717410324"/>
                  <c:y val="-7.693843745036192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C9-41B3-A248-8108858ED11F}"/>
                </c:ext>
              </c:extLst>
            </c:dLbl>
            <c:dLbl>
              <c:idx val="1"/>
              <c:layout>
                <c:manualLayout>
                  <c:x val="0.33555691714032437"/>
                  <c:y val="-0.1555694703783204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43046357615894"/>
                      <c:h val="0.128414918992456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C9-41B3-A248-8108858ED11F}"/>
                </c:ext>
              </c:extLst>
            </c:dLbl>
            <c:dLbl>
              <c:idx val="2"/>
              <c:layout>
                <c:manualLayout>
                  <c:x val="0.20319164461288791"/>
                  <c:y val="-8.365370580294151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430463576159"/>
                      <c:h val="0.23429612958635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C9-41B3-A248-8108858ED11F}"/>
                </c:ext>
              </c:extLst>
            </c:dLbl>
            <c:dLbl>
              <c:idx val="3"/>
              <c:layout>
                <c:manualLayout>
                  <c:x val="-0.14295705270266323"/>
                  <c:y val="0.1424480449732223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50883871304164"/>
                      <c:h val="0.24536700219909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C9-41B3-A248-8108858ED11F}"/>
                </c:ext>
              </c:extLst>
            </c:dLbl>
            <c:dLbl>
              <c:idx val="4"/>
              <c:layout>
                <c:manualLayout>
                  <c:x val="4.4154977316577089E-2"/>
                  <c:y val="-0.103661800733231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92937399678972"/>
                      <c:h val="0.14535194420235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9C9-41B3-A248-8108858ED11F}"/>
                </c:ext>
              </c:extLst>
            </c:dLbl>
            <c:dLbl>
              <c:idx val="5"/>
              <c:layout>
                <c:manualLayout>
                  <c:x val="0.36049580881041565"/>
                  <c:y val="6.25192278545771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7800963081863"/>
                      <c:h val="0.141387624329811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9C9-41B3-A248-8108858ED11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紙系壁紙</c:v>
                </c:pt>
                <c:pt idx="1">
                  <c:v>織物系壁紙</c:v>
                </c:pt>
                <c:pt idx="2">
                  <c:v>塩化ビニル系壁紙</c:v>
                </c:pt>
                <c:pt idx="3">
                  <c:v>プラスチック系壁紙</c:v>
                </c:pt>
                <c:pt idx="4">
                  <c:v>無機質系壁紙</c:v>
                </c:pt>
                <c:pt idx="5">
                  <c:v>その他の壁紙</c:v>
                </c:pt>
              </c:strCache>
            </c:strRef>
          </c:cat>
          <c:val>
            <c:numRef>
              <c:f>Sheet1!$E$3:$E$8</c:f>
              <c:numCache>
                <c:formatCode>#,##0_);[Red]\(#,##0\)</c:formatCode>
                <c:ptCount val="6"/>
                <c:pt idx="0">
                  <c:v>2749567</c:v>
                </c:pt>
                <c:pt idx="1">
                  <c:v>1032585</c:v>
                </c:pt>
                <c:pt idx="2">
                  <c:v>566901302</c:v>
                </c:pt>
                <c:pt idx="3">
                  <c:v>43004631</c:v>
                </c:pt>
                <c:pt idx="4">
                  <c:v>1747923</c:v>
                </c:pt>
                <c:pt idx="5">
                  <c:v>364694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C9-41B3-A248-8108858ED11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/>
              <a:t>価格帯別出荷数</a:t>
            </a:r>
            <a:r>
              <a:rPr lang="en-US" altLang="ja-JP" sz="1200"/>
              <a:t>2020</a:t>
            </a:r>
            <a:r>
              <a:rPr lang="ja-JP" altLang="en-US" sz="1200"/>
              <a:t>年</a:t>
            </a:r>
          </a:p>
        </c:rich>
      </c:tx>
      <c:layout>
        <c:manualLayout>
          <c:xMode val="edge"/>
          <c:yMode val="edge"/>
          <c:x val="0.26941784776902888"/>
          <c:y val="3.5628227923122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108E-2"/>
          <c:y val="0.21380454352355713"/>
          <c:w val="0.81388888888888888"/>
          <c:h val="0.6952454725475784"/>
        </c:manualLayout>
      </c:layout>
      <c:pie3DChart>
        <c:varyColors val="1"/>
        <c:ser>
          <c:idx val="0"/>
          <c:order val="0"/>
          <c:tx>
            <c:strRef>
              <c:f>Sheet1!$E$24</c:f>
              <c:strCache>
                <c:ptCount val="1"/>
                <c:pt idx="0">
                  <c:v>2020年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A8-4642-A612-7BD6531F609E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A8-4642-A612-7BD6531F609E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A8-4642-A612-7BD6531F609E}"/>
              </c:ext>
            </c:extLst>
          </c:dPt>
          <c:dLbls>
            <c:dLbl>
              <c:idx val="0"/>
              <c:layout>
                <c:manualLayout>
                  <c:x val="0.36088676724305674"/>
                  <c:y val="0.10904579212143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b="1" baseline="0">
                        <a:solidFill>
                          <a:sysClr val="windowText" lastClr="000000"/>
                        </a:solidFill>
                      </a:rPr>
                      <a:t>1001</a:t>
                    </a:r>
                    <a:r>
                      <a:rPr lang="ja-JP" altLang="en-US" sz="1600" b="1" baseline="0">
                        <a:solidFill>
                          <a:sysClr val="windowText" lastClr="000000"/>
                        </a:solidFill>
                      </a:rPr>
                      <a:t>円以上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 b="1" baseline="0">
                        <a:solidFill>
                          <a:sysClr val="windowText" lastClr="000000"/>
                        </a:solidFill>
                      </a:rPr>
                      <a:t>1,054</a:t>
                    </a:r>
                    <a:r>
                      <a:rPr lang="ja-JP" altLang="en-US" sz="1600" b="1" baseline="0">
                        <a:solidFill>
                          <a:sysClr val="windowText" lastClr="000000"/>
                        </a:solidFill>
                      </a:rPr>
                      <a:t>千</a:t>
                    </a:r>
                    <a:r>
                      <a:rPr lang="en-US" altLang="ja-JP" sz="1600" b="1" baseline="0">
                        <a:solidFill>
                          <a:sysClr val="windowText" lastClr="000000"/>
                        </a:solidFill>
                      </a:rPr>
                      <a:t>m</a:t>
                    </a:r>
                    <a:endParaRPr lang="en-US" altLang="ja-JP" sz="16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9999999999999"/>
                      <c:h val="0.206774193548387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0A8-4642-A612-7BD6531F609E}"/>
                </c:ext>
              </c:extLst>
            </c:dLbl>
            <c:dLbl>
              <c:idx val="1"/>
              <c:layout>
                <c:manualLayout>
                  <c:x val="3.2611137775817443E-2"/>
                  <c:y val="0.264618247345947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>
                        <a:solidFill>
                          <a:sysClr val="windowText" lastClr="000000"/>
                        </a:solidFill>
                      </a:rPr>
                      <a:t>1000</a:t>
                    </a:r>
                    <a:r>
                      <a:rPr lang="ja-JP" altLang="en-US" sz="1600">
                        <a:solidFill>
                          <a:sysClr val="windowText" lastClr="000000"/>
                        </a:solidFill>
                      </a:rPr>
                      <a:t>円以下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>
                        <a:solidFill>
                          <a:sysClr val="windowText" lastClr="000000"/>
                        </a:solidFill>
                      </a:rPr>
                      <a:t>229,857</a:t>
                    </a:r>
                    <a:r>
                      <a:rPr lang="ja-JP" altLang="en-US" sz="1600">
                        <a:solidFill>
                          <a:sysClr val="windowText" lastClr="000000"/>
                        </a:solidFill>
                      </a:rPr>
                      <a:t>千</a:t>
                    </a:r>
                    <a:r>
                      <a:rPr lang="en-US" altLang="ja-JP" sz="1600">
                        <a:solidFill>
                          <a:sysClr val="windowText" lastClr="000000"/>
                        </a:solidFill>
                      </a:rPr>
                      <a:t>m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0A8-4642-A612-7BD6531F609E}"/>
                </c:ext>
              </c:extLst>
            </c:dLbl>
            <c:dLbl>
              <c:idx val="2"/>
              <c:layout>
                <c:manualLayout>
                  <c:x val="-1.6807326596531297E-2"/>
                  <c:y val="-1.120539037097983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1600">
                        <a:solidFill>
                          <a:sysClr val="windowText" lastClr="000000"/>
                        </a:solidFill>
                      </a:rPr>
                      <a:t>量産品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600">
                        <a:solidFill>
                          <a:sysClr val="windowText" lastClr="000000"/>
                        </a:solidFill>
                      </a:rPr>
                      <a:t>40,7549</a:t>
                    </a:r>
                    <a:r>
                      <a:rPr lang="ja-JP" altLang="en-US" sz="1600">
                        <a:solidFill>
                          <a:sysClr val="windowText" lastClr="000000"/>
                        </a:solidFill>
                      </a:rPr>
                      <a:t>千</a:t>
                    </a:r>
                    <a:r>
                      <a:rPr lang="en-US" altLang="ja-JP" sz="1600">
                        <a:solidFill>
                          <a:sysClr val="windowText" lastClr="000000"/>
                        </a:solidFill>
                      </a:rPr>
                      <a:t>m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A8-4642-A612-7BD6531F609E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Sheet1!$E$25:$E$27</c:f>
              <c:numCache>
                <c:formatCode>#,##0_);[Red]\(#,##0\)</c:formatCode>
                <c:ptCount val="3"/>
                <c:pt idx="0">
                  <c:v>1054000</c:v>
                </c:pt>
                <c:pt idx="1">
                  <c:v>229857000</c:v>
                </c:pt>
                <c:pt idx="2">
                  <c:v>407549000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A8-4642-A612-7BD6531F60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03924-B5A4-487E-9539-855252F5EB69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E5643-5D43-4591-9ABE-C3F3348AA3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10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1049" y="5098269"/>
            <a:ext cx="5445125" cy="4829126"/>
          </a:xfrm>
          <a:prstGeom prst="rect">
            <a:avLst/>
          </a:prstGeom>
        </p:spPr>
        <p:txBody>
          <a:bodyPr lIns="91397" tIns="45698" rIns="91397" bIns="45698"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A4FCC-23ED-4658-B3C9-08D6FBEEC07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58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1049" y="5098269"/>
            <a:ext cx="5445125" cy="4829126"/>
          </a:xfrm>
          <a:prstGeom prst="rect">
            <a:avLst/>
          </a:prstGeom>
        </p:spPr>
        <p:txBody>
          <a:bodyPr lIns="91397" tIns="45698" rIns="91397" bIns="45698"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A4FCC-23ED-4658-B3C9-08D6FBEEC07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77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1049" y="5098269"/>
            <a:ext cx="5445125" cy="4829126"/>
          </a:xfrm>
          <a:prstGeom prst="rect">
            <a:avLst/>
          </a:prstGeom>
        </p:spPr>
        <p:txBody>
          <a:bodyPr lIns="91397" tIns="45698" rIns="91397" bIns="45698"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A4FCC-23ED-4658-B3C9-08D6FBEEC07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7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1049" y="5098269"/>
            <a:ext cx="5445125" cy="4829126"/>
          </a:xfrm>
          <a:prstGeom prst="rect">
            <a:avLst/>
          </a:prstGeom>
        </p:spPr>
        <p:txBody>
          <a:bodyPr lIns="91397" tIns="45698" rIns="91397" bIns="45698"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A4FCC-23ED-4658-B3C9-08D6FBEEC07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910BEA-1937-E4D7-996E-97844C484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397D83-B058-6BD4-987B-6A6F236F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A1E712-9A3F-DE87-6FC2-0B51B4B4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68995F-A29F-B90F-F972-333CB537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1C1A96-94FA-B091-EF61-425DF137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842034-3FF0-7466-4768-B0E381B9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DD24A8-3111-6EA7-835D-BFA013F1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2D503-839B-ED4B-5810-8940DEB2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824064-E175-40DF-BBB4-FB2F73CD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271F84-1F03-D1BA-1370-A91E2314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35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7D3B7BC-F79B-362E-1847-B2805DB5B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04997D-BBFC-CEDD-E0F1-3AF8F8F6D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7E58CC-A279-A520-6634-BCE8EDBA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FEFAE8-0AFE-EADA-2F1E-0F422025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3455FE-BCBF-1A31-167E-9AB9185D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2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目次　メイリオ</a:t>
            </a:r>
            <a:r>
              <a:rPr kumimoji="1" lang="en-US" altLang="ja-JP" dirty="0"/>
              <a:t>30pt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B3E5A-EB3B-49F3-89CA-FEA41364A8D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21"/>
          <p:cNvSpPr>
            <a:spLocks noGrp="1"/>
          </p:cNvSpPr>
          <p:nvPr>
            <p:ph type="body" sz="quarter" idx="12" hasCustomPrompt="1"/>
          </p:nvPr>
        </p:nvSpPr>
        <p:spPr>
          <a:xfrm>
            <a:off x="595342" y="1143127"/>
            <a:ext cx="10180323" cy="4832987"/>
          </a:xfrm>
        </p:spPr>
        <p:txBody>
          <a:bodyPr>
            <a:normAutofit/>
          </a:bodyPr>
          <a:lstStyle>
            <a:lvl1pPr marL="414680" indent="-414680">
              <a:buAutoNum type="arabicPeriod"/>
              <a:defRPr sz="217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 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ダミーテキスト</a:t>
            </a:r>
            <a:r>
              <a:rPr kumimoji="1" lang="en-US" altLang="ja-JP" dirty="0"/>
              <a:t>24pt</a:t>
            </a:r>
            <a:r>
              <a:rPr kumimoji="1" lang="ja-JP" altLang="en-US" dirty="0"/>
              <a:t> ･ ･ ･ ･ ･ ･ ･ ･ ･ ･ ･ ･ ･ ･ ･ ･ ･ ･ ･ ･ ･ ･ ･ 　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737988" y="6459525"/>
            <a:ext cx="3694472" cy="1831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kumimoji="1" lang="en-US" altLang="ja-JP" sz="590" baseline="0" dirty="0">
                <a:solidFill>
                  <a:schemeClr val="tx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©Copyright Sangetsu Corporation</a:t>
            </a:r>
            <a:endParaRPr kumimoji="1" lang="ja-JP" altLang="en-US" sz="590" baseline="0" dirty="0">
              <a:solidFill>
                <a:schemeClr val="tx2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プレースホルダー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775665" y="1143127"/>
            <a:ext cx="738894" cy="4821695"/>
          </a:xfrm>
        </p:spPr>
        <p:txBody>
          <a:bodyPr>
            <a:normAutofit/>
          </a:bodyPr>
          <a:lstStyle>
            <a:lvl1pPr marL="0" indent="0" algn="r">
              <a:buNone/>
              <a:defRPr sz="217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1</a:t>
            </a:r>
          </a:p>
          <a:p>
            <a:pPr lvl="0"/>
            <a:r>
              <a:rPr kumimoji="1" lang="en-US" altLang="ja-JP" dirty="0"/>
              <a:t>4</a:t>
            </a:r>
          </a:p>
          <a:p>
            <a:pPr lvl="0"/>
            <a:r>
              <a:rPr kumimoji="1" lang="en-US" altLang="ja-JP" dirty="0"/>
              <a:t>8</a:t>
            </a:r>
          </a:p>
          <a:p>
            <a:pPr lvl="0"/>
            <a:r>
              <a:rPr kumimoji="1" lang="en-US" altLang="ja-JP" dirty="0"/>
              <a:t>12</a:t>
            </a:r>
          </a:p>
          <a:p>
            <a:pPr lvl="0"/>
            <a:r>
              <a:rPr kumimoji="1" lang="en-US" altLang="ja-JP" dirty="0"/>
              <a:t>16</a:t>
            </a:r>
          </a:p>
          <a:p>
            <a:pPr lvl="0"/>
            <a:r>
              <a:rPr kumimoji="1" lang="en-US" altLang="ja-JP" dirty="0"/>
              <a:t>20</a:t>
            </a:r>
          </a:p>
          <a:p>
            <a:pPr lvl="0"/>
            <a:r>
              <a:rPr kumimoji="1" lang="en-US" altLang="ja-JP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4215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3E5A-EB3B-49F3-89CA-FEA41364A8D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0" y="339950"/>
            <a:ext cx="10972800" cy="54193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見出しメイリオ</a:t>
            </a:r>
            <a:r>
              <a:rPr kumimoji="1" lang="en-US" altLang="ja-JP" dirty="0"/>
              <a:t>30pt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077817"/>
            <a:ext cx="10972800" cy="5048346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0" y="881063"/>
            <a:ext cx="11576051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 userDrawn="1"/>
        </p:nvSpPr>
        <p:spPr>
          <a:xfrm>
            <a:off x="7737988" y="6438621"/>
            <a:ext cx="3694472" cy="2040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kumimoji="1" lang="en-US" altLang="ja-JP" sz="726" baseline="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©Copyright </a:t>
            </a:r>
            <a:r>
              <a:rPr kumimoji="1" lang="en-US" altLang="ja-JP" sz="726" baseline="0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Sangetsu</a:t>
            </a:r>
            <a:r>
              <a:rPr kumimoji="1" lang="en-US" altLang="ja-JP" sz="726" baseline="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Corporation</a:t>
            </a:r>
            <a:endParaRPr kumimoji="1" lang="ja-JP" altLang="en-US" sz="726" baseline="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57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2ECE4-AA8C-D9C8-04D3-1FFC5AE9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D41DBB-B94E-1AB9-C658-FE39E49AF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939BF2-DD42-BEED-5D2C-44CBD7C3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CAFA35-D924-FCA1-D253-5A4499B5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972E5E-1CB1-1009-4131-F2E7B54A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6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7CC63-542C-37D7-F891-5EE69857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16B7FD-8E60-3D94-13B4-8F9849D79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8A376B-1F24-6EE6-9FBD-406341BA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F86ADE-EA16-C3D1-FD6F-387FBA50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CCF86E-B182-C30C-4B32-2C25087E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4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AA78D-29CD-3B11-BDB9-566E61A5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6BDF7D-181A-F069-C992-428EED94D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31E048-5EB4-D237-31A6-2CC5DE0FA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3F41D8-D0F5-CECA-142A-EDF18577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055493-4723-9F6F-843C-0AAAD5A7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C01BDA-8401-FD0F-58CD-B3CE2899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49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D27E59-3CB9-0D59-7287-A1C84333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C3A120-B509-32B8-260B-BD0A0444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45B758-3FAA-A56E-B132-3D2ABB3F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3B1F61-A06C-077B-0E0A-3BCBF3DC8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3EC603-4619-35EA-6ECD-4F304A65E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173840-0029-0EC1-0505-2603E6AD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DC8D77-105C-4EC2-E1E5-A9AB987C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DCF997-F6FD-778D-8252-6E2D8220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12A5B6-5DD8-41ED-0A21-75A8D5D8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3AC099-BB42-D95C-67EE-BDEADC22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2D828E-C58A-74BE-C4E0-3CC8720B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3914DD-0045-9B1C-A040-BE779080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43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97C336-6534-8312-C2E8-107BD6F2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E9D38B9-9E66-3BD1-9486-6A88453F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B7101B-58A4-7816-2689-3C4DE743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2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B02B0-F1B4-9134-0DFE-598A47A7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A31F65-A155-BA4F-D2F3-9FF27948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7404C-C31E-4343-4469-2C0646F23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6567F3-B216-B82A-55AF-4F8B38F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A5CA32-EA19-2DE4-2FEA-60FAD64B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EB7A65-951D-D65D-295D-FDB0AC4A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45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925204-7EA4-DCCA-409C-C9029018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9F8ADA-12F2-DFA5-B3CC-78A8DBA38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0D56C7-A1EE-154D-CA14-6B6338CF1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7BF513-D4F8-49C8-A9B1-34604911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24AC2A-E750-7F59-EBD2-B960ED4D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7038B0-F0B5-1DBC-5353-A995D67A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19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1A2BCB-9AFC-7492-4597-B54E1BDE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BC2536-DFDC-99D5-3A29-C47ACDAF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329596-82A6-921C-C46A-552C6D458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FD18-F60D-49EB-A965-3EBC9B226CC6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AB9C6-6C60-1142-77B5-62CA1C39E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F95917-0E71-2C6C-4CF5-F9DD478F5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014F-BE54-4DDF-8BAC-EC2E93246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0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8E2F1-0E90-0DE4-EF23-C08EED55D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056" y="3929744"/>
            <a:ext cx="7424057" cy="217253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一般社団法人壁装研究会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「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設計士・ﾃﾞｻﾞｲﾅｰ・ｲﾝﾃﾘｱｺｰﾃﾞｨﾈｰﾀｰ等との交流事業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」</a:t>
            </a: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日　時：</a:t>
            </a:r>
            <a: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2022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</a:t>
            </a:r>
            <a: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5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月</a:t>
            </a:r>
            <a: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23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日　</a:t>
            </a:r>
            <a: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15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：</a:t>
            </a:r>
            <a: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00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～</a:t>
            </a: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場　所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：㈱サンゲツ品川ショールーム</a:t>
            </a: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出席者：㈱乃村工藝社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一社</a:t>
            </a:r>
            <a: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r>
              <a:rPr kumimoji="1"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壁装研究会</a:t>
            </a:r>
            <a:br>
              <a:rPr kumimoji="1" lang="en-US" altLang="ja-JP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br>
              <a:rPr kumimoji="1" lang="en-US" altLang="ja-JP" sz="1400" dirty="0"/>
            </a:br>
            <a:endParaRPr kumimoji="1" lang="ja-JP" altLang="en-US" sz="1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B4B350-A4F1-2FAB-AB14-85CEA88CD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4486"/>
            <a:ext cx="9144000" cy="14911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一般社団法人</a:t>
            </a:r>
            <a:r>
              <a:rPr kumimoji="1"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壁装研究会</a:t>
            </a:r>
            <a:endParaRPr kumimoji="1"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en-US" altLang="ja-JP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『</a:t>
            </a:r>
            <a:r>
              <a:rPr kumimoji="1"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壁紙市場の現況と市場拡大について</a:t>
            </a:r>
            <a:r>
              <a:rPr kumimoji="1" lang="en-US" altLang="ja-JP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』</a:t>
            </a:r>
            <a:endParaRPr kumimoji="1" lang="ja-JP" altLang="en-US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82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B3E5A-EB3B-49F3-89CA-FEA41364A8D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787001" y="446094"/>
            <a:ext cx="6456082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➂素材表現と新たな商品・市場の拡大について</a:t>
            </a:r>
            <a:endParaRPr kumimoji="1" lang="ja-JP" altLang="en-US" sz="2400" b="1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61647" y="1251858"/>
            <a:ext cx="11051930" cy="3484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4605" tIns="47302" rIns="94605" bIns="47302" rtlCol="0" anchor="ctr">
            <a:normAutofit fontScale="92500" lnSpcReduction="10000"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kumimoji="1" sz="30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endParaRPr lang="en-US" altLang="ja-JP" sz="2721" b="1" dirty="0"/>
          </a:p>
          <a:p>
            <a:r>
              <a:rPr lang="en-US" altLang="ja-JP" sz="2721" b="1" dirty="0"/>
              <a:t>Ⅰ</a:t>
            </a:r>
            <a:r>
              <a:rPr lang="ja-JP" altLang="en-US" sz="2400" b="1" dirty="0"/>
              <a:t>　㈱サンゲツ　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突板クロス、化粧フィルム、インクジェット、リサイクルクロス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en-US" altLang="ja-JP" sz="2400" b="1" dirty="0"/>
              <a:t>Ⅱ</a:t>
            </a:r>
            <a:r>
              <a:rPr lang="ja-JP" altLang="en-US" sz="2400" b="1" dirty="0"/>
              <a:t>　富士工業㈱　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リサイクル材、同調骨材、インクジェットとの融合</a:t>
            </a:r>
            <a:endParaRPr lang="en-US" altLang="ja-JP" sz="2400" b="1" dirty="0"/>
          </a:p>
          <a:p>
            <a:r>
              <a:rPr lang="ja-JP" altLang="en-US" sz="2400" b="1" dirty="0"/>
              <a:t>　</a:t>
            </a:r>
            <a:endParaRPr lang="en-US" altLang="ja-JP" sz="2400" b="1" dirty="0"/>
          </a:p>
          <a:p>
            <a:r>
              <a:rPr lang="en-US" altLang="ja-JP" sz="2400" b="1" dirty="0"/>
              <a:t>Ⅲ</a:t>
            </a:r>
            <a:r>
              <a:rPr lang="ja-JP" altLang="en-US" sz="2400" b="1" dirty="0"/>
              <a:t>　小嶋織物㈱　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植物性繊維での</a:t>
            </a:r>
            <a:r>
              <a:rPr lang="en-US" altLang="ja-JP" sz="2400" b="1" dirty="0"/>
              <a:t>SDGs</a:t>
            </a:r>
            <a:r>
              <a:rPr lang="ja-JP" altLang="en-US" sz="2400" b="1"/>
              <a:t>壁紙、リサイクル商品等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en-US" altLang="ja-JP" sz="2400" b="1" dirty="0"/>
              <a:t>Ⅳ</a:t>
            </a:r>
            <a:r>
              <a:rPr lang="ja-JP" altLang="en-US" sz="2400" b="1" dirty="0"/>
              <a:t>　㈱歴清社　　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金銀箔壁紙、インクジェット、箔押し技術について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en-US" altLang="ja-JP" sz="2400" b="1" dirty="0"/>
              <a:t>Ⅴ</a:t>
            </a:r>
            <a:r>
              <a:rPr lang="ja-JP" altLang="en-US" sz="2400" b="1" dirty="0"/>
              <a:t>　㈱トミタ　　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和紙、桐、不織布壁紙</a:t>
            </a:r>
            <a:endParaRPr lang="en-US" altLang="ja-JP" sz="2400" b="1" dirty="0"/>
          </a:p>
          <a:p>
            <a:endParaRPr lang="en-US" altLang="ja-JP" sz="2721" b="1" dirty="0"/>
          </a:p>
        </p:txBody>
      </p:sp>
      <p:sp>
        <p:nvSpPr>
          <p:cNvPr id="2" name="下矢印 1"/>
          <p:cNvSpPr/>
          <p:nvPr/>
        </p:nvSpPr>
        <p:spPr>
          <a:xfrm>
            <a:off x="4274908" y="4930825"/>
            <a:ext cx="2161612" cy="555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2469858" y="5606143"/>
            <a:ext cx="6140742" cy="45432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902" b="1" dirty="0"/>
              <a:t>新たな需要分野の創造→市場拡大へ</a:t>
            </a:r>
            <a:endParaRPr lang="ja-JP" altLang="en-US" sz="2902" dirty="0"/>
          </a:p>
        </p:txBody>
      </p:sp>
    </p:spTree>
    <p:extLst>
      <p:ext uri="{BB962C8B-B14F-4D97-AF65-F5344CB8AC3E}">
        <p14:creationId xmlns:p14="http://schemas.microsoft.com/office/powerpoint/2010/main" val="311988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B3E5A-EB3B-49F3-89CA-FEA41364A8D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458023" y="432928"/>
            <a:ext cx="8948480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④内装制限と商品・デザイン・素材・施工との関連性</a:t>
            </a:r>
            <a:endParaRPr kumimoji="1" lang="ja-JP" altLang="en-US" sz="2400" b="1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83132" y="1275692"/>
            <a:ext cx="9023371" cy="4607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4605" tIns="47302" rIns="94605" bIns="47302" rtlCol="0" anchor="ctr">
            <a:norm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kumimoji="1" sz="3000" kern="1200" baseline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ja-JP" sz="2540" b="1" dirty="0"/>
              <a:t>Ⅰ</a:t>
            </a:r>
            <a:r>
              <a:rPr lang="ja-JP" altLang="en-US" sz="2540" b="1" dirty="0"/>
              <a:t>　不燃の必要性に対しての理解（建築基準法）</a:t>
            </a:r>
            <a:endParaRPr lang="en-US" altLang="ja-JP" sz="2540" b="1" dirty="0"/>
          </a:p>
          <a:p>
            <a:r>
              <a:rPr lang="ja-JP" altLang="en-US" sz="2540" b="1" dirty="0"/>
              <a:t>　　＊本当に不燃が必要か？業界としての理解水準の向上</a:t>
            </a:r>
            <a:endParaRPr lang="en-US" altLang="ja-JP" sz="2540" b="1" dirty="0"/>
          </a:p>
          <a:p>
            <a:endParaRPr lang="en-US" altLang="ja-JP" sz="2540" b="1" dirty="0"/>
          </a:p>
          <a:p>
            <a:r>
              <a:rPr lang="en-US" altLang="ja-JP" sz="2540" b="1" dirty="0"/>
              <a:t>Ⅱ</a:t>
            </a:r>
            <a:r>
              <a:rPr lang="ja-JP" altLang="en-US" sz="2540" b="1" dirty="0"/>
              <a:t>　用途提案（壁面以外の施工箇所への塩ビシート施工等）</a:t>
            </a:r>
            <a:endParaRPr lang="en-US" altLang="ja-JP" sz="2540" b="1" dirty="0"/>
          </a:p>
          <a:p>
            <a:endParaRPr lang="en-US" altLang="ja-JP" sz="2540" b="1" dirty="0"/>
          </a:p>
          <a:p>
            <a:r>
              <a:rPr lang="en-US" altLang="ja-JP" sz="2540" b="1" dirty="0"/>
              <a:t>Ⅲ</a:t>
            </a:r>
            <a:r>
              <a:rPr lang="ja-JP" altLang="en-US" sz="2540" b="1" dirty="0"/>
              <a:t>　高デザイン商品の不燃取得についての技術的課題</a:t>
            </a:r>
            <a:endParaRPr lang="en-US" altLang="ja-JP" sz="2540" b="1" dirty="0"/>
          </a:p>
          <a:p>
            <a:endParaRPr lang="en-US" altLang="ja-JP" sz="2540" b="1" dirty="0"/>
          </a:p>
          <a:p>
            <a:r>
              <a:rPr lang="en-US" altLang="ja-JP" sz="2540" b="1" dirty="0"/>
              <a:t>Ⅳ</a:t>
            </a:r>
            <a:r>
              <a:rPr lang="ja-JP" altLang="en-US" sz="2540" b="1" dirty="0"/>
              <a:t>　不燃及び難易度の高い特殊商品に対してのレクチャー</a:t>
            </a:r>
            <a:endParaRPr lang="en-US" altLang="ja-JP" sz="2540" b="1" dirty="0"/>
          </a:p>
          <a:p>
            <a:r>
              <a:rPr lang="ja-JP" altLang="en-US" sz="2540" b="1" dirty="0"/>
              <a:t>　　施工への理解促進について果たすべき役割は？</a:t>
            </a:r>
          </a:p>
        </p:txBody>
      </p:sp>
    </p:spTree>
    <p:extLst>
      <p:ext uri="{BB962C8B-B14F-4D97-AF65-F5344CB8AC3E}">
        <p14:creationId xmlns:p14="http://schemas.microsoft.com/office/powerpoint/2010/main" val="13644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B3E5A-EB3B-49F3-89CA-FEA41364A8D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08229" y="163422"/>
            <a:ext cx="6529265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⑤環境問題と</a:t>
            </a:r>
            <a:r>
              <a:rPr lang="en-US" altLang="ja-JP" sz="2400" b="1" dirty="0"/>
              <a:t>SDGs</a:t>
            </a:r>
            <a:r>
              <a:rPr lang="ja-JP" altLang="en-US" sz="2400" b="1" dirty="0"/>
              <a:t>に関連する商品開発</a:t>
            </a:r>
            <a:endParaRPr kumimoji="1" lang="ja-JP" altLang="en-US" sz="2400" b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1593725" y="895376"/>
            <a:ext cx="2190919" cy="42734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Ⅰ</a:t>
            </a:r>
            <a:r>
              <a:rPr kumimoji="1" lang="ja-JP" altLang="en-US" b="1" dirty="0"/>
              <a:t>　地球温暖化</a:t>
            </a:r>
          </a:p>
        </p:txBody>
      </p:sp>
      <p:sp>
        <p:nvSpPr>
          <p:cNvPr id="5" name="屈折矢印 4"/>
          <p:cNvSpPr/>
          <p:nvPr/>
        </p:nvSpPr>
        <p:spPr>
          <a:xfrm rot="5400000">
            <a:off x="1767138" y="1369830"/>
            <a:ext cx="511727" cy="635249"/>
          </a:xfrm>
          <a:prstGeom prst="bentUpArrow">
            <a:avLst>
              <a:gd name="adj1" fmla="val 25000"/>
              <a:gd name="adj2" fmla="val 256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2414256" y="1554570"/>
            <a:ext cx="5493626" cy="4273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二酸化炭素削減に向けた低炭素商品の開発</a:t>
            </a:r>
          </a:p>
        </p:txBody>
      </p:sp>
      <p:sp>
        <p:nvSpPr>
          <p:cNvPr id="18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1593725" y="2201081"/>
            <a:ext cx="2123278" cy="42734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Ⅱ</a:t>
            </a:r>
            <a:r>
              <a:rPr kumimoji="1" lang="ja-JP" altLang="en-US" b="1" dirty="0"/>
              <a:t>　海洋汚染</a:t>
            </a:r>
          </a:p>
        </p:txBody>
      </p:sp>
      <p:sp>
        <p:nvSpPr>
          <p:cNvPr id="19" name="屈折矢印 18"/>
          <p:cNvSpPr/>
          <p:nvPr/>
        </p:nvSpPr>
        <p:spPr>
          <a:xfrm rot="5400000">
            <a:off x="1767140" y="2652807"/>
            <a:ext cx="511727" cy="635249"/>
          </a:xfrm>
          <a:prstGeom prst="bentUpArrow">
            <a:avLst>
              <a:gd name="adj1" fmla="val 25000"/>
              <a:gd name="adj2" fmla="val 256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0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2414255" y="2840114"/>
            <a:ext cx="4808380" cy="4273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/>
              <a:t>生産時の廃液削減と海洋破棄物の再利用</a:t>
            </a:r>
          </a:p>
        </p:txBody>
      </p:sp>
      <p:sp>
        <p:nvSpPr>
          <p:cNvPr id="21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1593725" y="3466181"/>
            <a:ext cx="2123278" cy="42734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Ⅲ</a:t>
            </a:r>
            <a:r>
              <a:rPr lang="ja-JP" altLang="en-US" b="1" dirty="0"/>
              <a:t>　大気汚染</a:t>
            </a:r>
            <a:endParaRPr kumimoji="1" lang="ja-JP" altLang="en-US" b="1" dirty="0"/>
          </a:p>
        </p:txBody>
      </p:sp>
      <p:sp>
        <p:nvSpPr>
          <p:cNvPr id="22" name="屈折矢印 21"/>
          <p:cNvSpPr/>
          <p:nvPr/>
        </p:nvSpPr>
        <p:spPr>
          <a:xfrm rot="5400000">
            <a:off x="1767137" y="3941918"/>
            <a:ext cx="511727" cy="635249"/>
          </a:xfrm>
          <a:prstGeom prst="bentUpArrow">
            <a:avLst>
              <a:gd name="adj1" fmla="val 25000"/>
              <a:gd name="adj2" fmla="val 256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3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2396610" y="4122433"/>
            <a:ext cx="4399584" cy="4273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生産時の大気への汚染物質の削減</a:t>
            </a:r>
          </a:p>
        </p:txBody>
      </p:sp>
      <p:sp>
        <p:nvSpPr>
          <p:cNvPr id="24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1627545" y="4764991"/>
            <a:ext cx="2123278" cy="42734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Ⅳ</a:t>
            </a:r>
            <a:r>
              <a:rPr lang="ja-JP" altLang="en-US" b="1" dirty="0"/>
              <a:t>　森林破壊</a:t>
            </a: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25" name="屈折矢印 24"/>
          <p:cNvSpPr/>
          <p:nvPr/>
        </p:nvSpPr>
        <p:spPr>
          <a:xfrm rot="5400000">
            <a:off x="1767137" y="5216894"/>
            <a:ext cx="511727" cy="635249"/>
          </a:xfrm>
          <a:prstGeom prst="bentUpArrow">
            <a:avLst>
              <a:gd name="adj1" fmla="val 25000"/>
              <a:gd name="adj2" fmla="val 256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6" name="テキスト プレースホルダー 3"/>
          <p:cNvSpPr>
            <a:spLocks noGrp="1"/>
          </p:cNvSpPr>
          <p:nvPr>
            <p:ph type="body" sz="quarter" idx="12"/>
          </p:nvPr>
        </p:nvSpPr>
        <p:spPr>
          <a:xfrm>
            <a:off x="2414256" y="5356767"/>
            <a:ext cx="6728832" cy="70703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/>
              <a:t>印刷品</a:t>
            </a:r>
            <a:r>
              <a:rPr lang="ja-JP" altLang="en-US" b="1" dirty="0"/>
              <a:t>（イミテーション）の見直しと業界としての訴求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商品長寿命化による不要な森林伐採を削減</a:t>
            </a:r>
            <a:endParaRPr lang="en-US" altLang="ja-JP" b="1" dirty="0"/>
          </a:p>
          <a:p>
            <a:pPr marL="0" indent="0">
              <a:buNone/>
            </a:pP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3508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4886" y="402771"/>
            <a:ext cx="4767943" cy="5776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➀日本の壁紙市場と需要について</a:t>
            </a:r>
            <a:r>
              <a:rPr kumimoji="1" lang="ja-JP" altLang="en-US" sz="2400" b="1" dirty="0"/>
              <a:t>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94" y="1338099"/>
            <a:ext cx="10091564" cy="49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399565FF-1476-4437-A2CE-86E327E2E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31255"/>
              </p:ext>
            </p:extLst>
          </p:nvPr>
        </p:nvGraphicFramePr>
        <p:xfrm>
          <a:off x="1420586" y="620486"/>
          <a:ext cx="9182100" cy="56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98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43" y="363397"/>
            <a:ext cx="8360228" cy="6494603"/>
          </a:xfrm>
          <a:prstGeom prst="rect">
            <a:avLst/>
          </a:prstGeom>
        </p:spPr>
      </p:pic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BBA03193-43CB-45C7-8D66-BB93AC293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50742"/>
              </p:ext>
            </p:extLst>
          </p:nvPr>
        </p:nvGraphicFramePr>
        <p:xfrm>
          <a:off x="2569029" y="2788557"/>
          <a:ext cx="6662057" cy="385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11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/>
          <p:cNvSpPr>
            <a:spLocks noGrp="1"/>
          </p:cNvSpPr>
          <p:nvPr>
            <p:ph type="title"/>
          </p:nvPr>
        </p:nvSpPr>
        <p:spPr>
          <a:xfrm>
            <a:off x="851366" y="261544"/>
            <a:ext cx="8293847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②海外市場に於ける壁紙市場と日本市場との違いについて</a:t>
            </a:r>
            <a:endParaRPr kumimoji="1" lang="ja-JP" altLang="en-US" sz="2400" b="1" dirty="0"/>
          </a:p>
        </p:txBody>
      </p:sp>
      <p:sp>
        <p:nvSpPr>
          <p:cNvPr id="48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0489753" y="6868591"/>
            <a:ext cx="419542" cy="402567"/>
          </a:xfrm>
        </p:spPr>
        <p:txBody>
          <a:bodyPr/>
          <a:lstStyle/>
          <a:p>
            <a:fld id="{261B3E5A-EB3B-49F3-89CA-FEA41364A8D5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grpSp>
        <p:nvGrpSpPr>
          <p:cNvPr id="49" name="グループ化 6"/>
          <p:cNvGrpSpPr/>
          <p:nvPr/>
        </p:nvGrpSpPr>
        <p:grpSpPr>
          <a:xfrm>
            <a:off x="1067353" y="1045809"/>
            <a:ext cx="9483845" cy="5606158"/>
            <a:chOff x="343443" y="1026759"/>
            <a:chExt cx="9483845" cy="5606158"/>
          </a:xfrm>
        </p:grpSpPr>
        <p:pic>
          <p:nvPicPr>
            <p:cNvPr id="51" name="図 50" descr="世界地図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443" y="1026759"/>
              <a:ext cx="9483845" cy="5606158"/>
            </a:xfrm>
            <a:prstGeom prst="rect">
              <a:avLst/>
            </a:prstGeom>
          </p:spPr>
        </p:pic>
        <p:sp>
          <p:nvSpPr>
            <p:cNvPr id="52" name="正方形/長方形 51"/>
            <p:cNvSpPr/>
            <p:nvPr/>
          </p:nvSpPr>
          <p:spPr>
            <a:xfrm rot="1665441">
              <a:off x="4658434" y="3502995"/>
              <a:ext cx="20096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1123960" y="1047750"/>
            <a:ext cx="153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市場数量</a:t>
            </a:r>
            <a:endParaRPr kumimoji="1" lang="en-US" altLang="ja-JP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（当社推定）</a:t>
            </a:r>
            <a:endParaRPr kumimoji="1" lang="en-US" altLang="ja-JP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54" name="グループ化 13"/>
          <p:cNvGrpSpPr/>
          <p:nvPr/>
        </p:nvGrpSpPr>
        <p:grpSpPr>
          <a:xfrm>
            <a:off x="591531" y="1500775"/>
            <a:ext cx="5408607" cy="5170987"/>
            <a:chOff x="-179867" y="2200274"/>
            <a:chExt cx="5947502" cy="5686210"/>
          </a:xfrm>
        </p:grpSpPr>
        <p:sp>
          <p:nvSpPr>
            <p:cNvPr id="55" name="円/楕円 8"/>
            <p:cNvSpPr/>
            <p:nvPr/>
          </p:nvSpPr>
          <p:spPr>
            <a:xfrm>
              <a:off x="3382616" y="2508911"/>
              <a:ext cx="1773601" cy="1759321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508000">
              <a:solidFill>
                <a:srgbClr val="5DD5E5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916892" y="3057567"/>
              <a:ext cx="2850743" cy="71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中国</a:t>
              </a:r>
              <a:endParaRPr lang="en-US" altLang="ja-JP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8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18</a:t>
              </a:r>
              <a:r>
                <a:rPr lang="ja-JP" altLang="en-US" sz="18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億㎡（</a:t>
              </a:r>
              <a:r>
                <a:rPr lang="en-US" altLang="ja-JP" sz="18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lang="ja-JP" altLang="en-US" sz="18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）</a:t>
              </a:r>
              <a:endParaRPr lang="en-US" altLang="ja-JP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7" name="円/楕円 11"/>
            <p:cNvSpPr/>
            <p:nvPr/>
          </p:nvSpPr>
          <p:spPr>
            <a:xfrm>
              <a:off x="3076574" y="2200274"/>
              <a:ext cx="2371726" cy="2371726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-179867" y="7514197"/>
              <a:ext cx="3484246" cy="37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lang="ja-JP" altLang="en-US" sz="1600" b="1" dirty="0">
                  <a:solidFill>
                    <a:srgbClr val="FF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中国市場数量には壁布も含む</a:t>
              </a:r>
              <a:endParaRPr lang="en-US" altLang="ja-JP" sz="1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59" name="グループ化 23"/>
          <p:cNvGrpSpPr/>
          <p:nvPr/>
        </p:nvGrpSpPr>
        <p:grpSpPr>
          <a:xfrm>
            <a:off x="7981961" y="2215166"/>
            <a:ext cx="1402093" cy="1139563"/>
            <a:chOff x="2800225" y="2200274"/>
            <a:chExt cx="2823101" cy="2371726"/>
          </a:xfrm>
        </p:grpSpPr>
        <p:sp>
          <p:nvSpPr>
            <p:cNvPr id="60" name="円/楕円 24"/>
            <p:cNvSpPr/>
            <p:nvPr/>
          </p:nvSpPr>
          <p:spPr>
            <a:xfrm>
              <a:off x="3313636" y="2466037"/>
              <a:ext cx="1828785" cy="1814885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175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800225" y="2863967"/>
              <a:ext cx="2823101" cy="102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北米</a:t>
              </a:r>
              <a:endParaRPr lang="en-US" altLang="ja-JP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3500</a:t>
              </a:r>
              <a:r>
                <a:rPr lang="ja-JP" altLang="en-US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2" name="円/楕円 26"/>
            <p:cNvSpPr/>
            <p:nvPr/>
          </p:nvSpPr>
          <p:spPr>
            <a:xfrm>
              <a:off x="3031254" y="2200274"/>
              <a:ext cx="2371726" cy="2371726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31"/>
          <p:cNvGrpSpPr/>
          <p:nvPr/>
        </p:nvGrpSpPr>
        <p:grpSpPr>
          <a:xfrm>
            <a:off x="2381509" y="3434737"/>
            <a:ext cx="1122960" cy="1117951"/>
            <a:chOff x="3167221" y="2288432"/>
            <a:chExt cx="1781001" cy="1724481"/>
          </a:xfrm>
        </p:grpSpPr>
        <p:sp>
          <p:nvSpPr>
            <p:cNvPr id="64" name="円/楕円 32"/>
            <p:cNvSpPr/>
            <p:nvPr/>
          </p:nvSpPr>
          <p:spPr>
            <a:xfrm>
              <a:off x="3387193" y="2530032"/>
              <a:ext cx="1308197" cy="1237929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048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226077" y="2745319"/>
              <a:ext cx="1722145" cy="75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中東</a:t>
              </a:r>
              <a:endParaRPr lang="en-US" altLang="ja-JP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8000</a:t>
              </a:r>
              <a:r>
                <a:rPr lang="ja-JP" altLang="en-US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6" name="円/楕円 34"/>
            <p:cNvSpPr/>
            <p:nvPr/>
          </p:nvSpPr>
          <p:spPr>
            <a:xfrm>
              <a:off x="3167221" y="2288432"/>
              <a:ext cx="1767463" cy="1724481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35"/>
          <p:cNvGrpSpPr/>
          <p:nvPr/>
        </p:nvGrpSpPr>
        <p:grpSpPr>
          <a:xfrm>
            <a:off x="4793744" y="4929544"/>
            <a:ext cx="1072183" cy="1026455"/>
            <a:chOff x="3157397" y="2288432"/>
            <a:chExt cx="1955541" cy="1733620"/>
          </a:xfrm>
        </p:grpSpPr>
        <p:sp>
          <p:nvSpPr>
            <p:cNvPr id="68" name="円/楕円 36"/>
            <p:cNvSpPr/>
            <p:nvPr/>
          </p:nvSpPr>
          <p:spPr>
            <a:xfrm>
              <a:off x="3372997" y="2485852"/>
              <a:ext cx="1469424" cy="134811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2540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157397" y="2786417"/>
              <a:ext cx="1955541" cy="779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オセアニア</a:t>
              </a:r>
              <a:r>
                <a:rPr lang="en-US" altLang="ja-JP" sz="1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5000</a:t>
              </a:r>
              <a:r>
                <a:rPr lang="ja-JP" altLang="en-US" sz="1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6" name="円/楕円 38"/>
            <p:cNvSpPr/>
            <p:nvPr/>
          </p:nvSpPr>
          <p:spPr>
            <a:xfrm>
              <a:off x="3167219" y="2288432"/>
              <a:ext cx="1880968" cy="1733620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39"/>
          <p:cNvGrpSpPr/>
          <p:nvPr/>
        </p:nvGrpSpPr>
        <p:grpSpPr>
          <a:xfrm>
            <a:off x="1164669" y="4072543"/>
            <a:ext cx="1035665" cy="973851"/>
            <a:chOff x="3136961" y="2288432"/>
            <a:chExt cx="1955542" cy="1731774"/>
          </a:xfrm>
        </p:grpSpPr>
        <p:sp>
          <p:nvSpPr>
            <p:cNvPr id="84" name="円/楕円 40"/>
            <p:cNvSpPr/>
            <p:nvPr/>
          </p:nvSpPr>
          <p:spPr>
            <a:xfrm>
              <a:off x="3385359" y="2485852"/>
              <a:ext cx="1439038" cy="1302061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2540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136961" y="2786416"/>
              <a:ext cx="1955542" cy="82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アフリカ</a:t>
              </a:r>
              <a:r>
                <a:rPr lang="en-US" altLang="ja-JP" sz="1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3000</a:t>
              </a:r>
              <a:r>
                <a:rPr lang="ja-JP" altLang="en-US" sz="1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6" name="円/楕円 42"/>
            <p:cNvSpPr/>
            <p:nvPr/>
          </p:nvSpPr>
          <p:spPr>
            <a:xfrm>
              <a:off x="3167219" y="2288432"/>
              <a:ext cx="1878964" cy="1731774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正方形/長方形 86"/>
          <p:cNvSpPr/>
          <p:nvPr/>
        </p:nvSpPr>
        <p:spPr>
          <a:xfrm>
            <a:off x="1171585" y="1000125"/>
            <a:ext cx="1515573" cy="63374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88" name="グループ化 19"/>
          <p:cNvGrpSpPr/>
          <p:nvPr/>
        </p:nvGrpSpPr>
        <p:grpSpPr>
          <a:xfrm>
            <a:off x="2369796" y="948340"/>
            <a:ext cx="2256042" cy="1846936"/>
            <a:chOff x="2844045" y="2200274"/>
            <a:chExt cx="2867773" cy="2225045"/>
          </a:xfrm>
        </p:grpSpPr>
        <p:sp>
          <p:nvSpPr>
            <p:cNvPr id="89" name="円/楕円 44"/>
            <p:cNvSpPr/>
            <p:nvPr/>
          </p:nvSpPr>
          <p:spPr>
            <a:xfrm>
              <a:off x="3316317" y="2450353"/>
              <a:ext cx="1752942" cy="1703639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844045" y="2871880"/>
              <a:ext cx="2867773" cy="70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ロシア</a:t>
              </a:r>
              <a:endParaRPr lang="en-US" altLang="ja-JP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6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9</a:t>
              </a:r>
              <a:r>
                <a:rPr lang="ja-JP" altLang="en-US" sz="16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億</a:t>
              </a:r>
              <a:r>
                <a:rPr lang="en-US" altLang="ja-JP" sz="16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5000</a:t>
              </a:r>
              <a:r>
                <a:rPr lang="ja-JP" altLang="en-US" sz="16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1" name="円/楕円 46"/>
            <p:cNvSpPr/>
            <p:nvPr/>
          </p:nvSpPr>
          <p:spPr>
            <a:xfrm>
              <a:off x="3076574" y="2200274"/>
              <a:ext cx="2264053" cy="2225045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19"/>
          <p:cNvGrpSpPr/>
          <p:nvPr/>
        </p:nvGrpSpPr>
        <p:grpSpPr>
          <a:xfrm>
            <a:off x="3712661" y="3651895"/>
            <a:ext cx="1661282" cy="1557570"/>
            <a:chOff x="3005863" y="2200274"/>
            <a:chExt cx="2426524" cy="2212710"/>
          </a:xfrm>
        </p:grpSpPr>
        <p:sp>
          <p:nvSpPr>
            <p:cNvPr id="93" name="円/楕円 68"/>
            <p:cNvSpPr/>
            <p:nvPr/>
          </p:nvSpPr>
          <p:spPr>
            <a:xfrm>
              <a:off x="3301685" y="2435842"/>
              <a:ext cx="1790392" cy="1725715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175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3005863" y="2969789"/>
              <a:ext cx="2426524" cy="74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その他アジア</a:t>
              </a:r>
              <a:endPara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億</a:t>
              </a:r>
              <a:r>
                <a:rPr lang="en-US" altLang="ja-JP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3000</a:t>
              </a:r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5" name="円/楕円 70"/>
            <p:cNvSpPr/>
            <p:nvPr/>
          </p:nvSpPr>
          <p:spPr>
            <a:xfrm>
              <a:off x="3076572" y="2200274"/>
              <a:ext cx="2274582" cy="2212710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31"/>
          <p:cNvGrpSpPr/>
          <p:nvPr/>
        </p:nvGrpSpPr>
        <p:grpSpPr>
          <a:xfrm>
            <a:off x="9258559" y="4644412"/>
            <a:ext cx="1122960" cy="1117951"/>
            <a:chOff x="3167221" y="2288432"/>
            <a:chExt cx="1781001" cy="1724481"/>
          </a:xfrm>
        </p:grpSpPr>
        <p:sp>
          <p:nvSpPr>
            <p:cNvPr id="97" name="円/楕円 72"/>
            <p:cNvSpPr/>
            <p:nvPr/>
          </p:nvSpPr>
          <p:spPr>
            <a:xfrm>
              <a:off x="3403126" y="2545109"/>
              <a:ext cx="1290796" cy="1221463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048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3226077" y="2745319"/>
              <a:ext cx="1722145" cy="75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中南米</a:t>
              </a:r>
              <a:endParaRPr lang="en-US" altLang="ja-JP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8000</a:t>
              </a:r>
              <a:r>
                <a:rPr lang="ja-JP" altLang="en-US" sz="13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9" name="円/楕円 74"/>
            <p:cNvSpPr/>
            <p:nvPr/>
          </p:nvSpPr>
          <p:spPr>
            <a:xfrm>
              <a:off x="3167221" y="2288432"/>
              <a:ext cx="1767463" cy="1724481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19"/>
          <p:cNvGrpSpPr/>
          <p:nvPr/>
        </p:nvGrpSpPr>
        <p:grpSpPr>
          <a:xfrm>
            <a:off x="1003992" y="2321624"/>
            <a:ext cx="1620447" cy="1519284"/>
            <a:chOff x="3005863" y="2200274"/>
            <a:chExt cx="2426524" cy="2212710"/>
          </a:xfrm>
        </p:grpSpPr>
        <p:sp>
          <p:nvSpPr>
            <p:cNvPr id="101" name="円/楕円 76"/>
            <p:cNvSpPr/>
            <p:nvPr/>
          </p:nvSpPr>
          <p:spPr>
            <a:xfrm>
              <a:off x="3336828" y="2469717"/>
              <a:ext cx="1740990" cy="167809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175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005863" y="2921819"/>
              <a:ext cx="2426524" cy="76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欧州</a:t>
              </a:r>
              <a:endPara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5</a:t>
              </a:r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億</a:t>
              </a:r>
              <a:r>
                <a:rPr lang="en-US" altLang="ja-JP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2000</a:t>
              </a:r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3" name="円/楕円 78"/>
            <p:cNvSpPr/>
            <p:nvPr/>
          </p:nvSpPr>
          <p:spPr>
            <a:xfrm>
              <a:off x="3076572" y="2200274"/>
              <a:ext cx="2274582" cy="2212710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4" name="グループ化 19"/>
          <p:cNvGrpSpPr/>
          <p:nvPr/>
        </p:nvGrpSpPr>
        <p:grpSpPr>
          <a:xfrm>
            <a:off x="4771228" y="2937674"/>
            <a:ext cx="1661282" cy="1557570"/>
            <a:chOff x="2958063" y="2200274"/>
            <a:chExt cx="2426523" cy="2212711"/>
          </a:xfrm>
        </p:grpSpPr>
        <p:sp>
          <p:nvSpPr>
            <p:cNvPr id="105" name="円/楕円 80"/>
            <p:cNvSpPr/>
            <p:nvPr/>
          </p:nvSpPr>
          <p:spPr>
            <a:xfrm>
              <a:off x="3361332" y="2469597"/>
              <a:ext cx="1769657" cy="1705731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17500">
              <a:solidFill>
                <a:srgbClr val="5DD5E5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2958063" y="2830162"/>
              <a:ext cx="2426523" cy="74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日本</a:t>
              </a:r>
              <a:endPara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/>
              <a:r>
                <a:rPr lang="en-US" altLang="ja-JP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6</a:t>
              </a:r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億</a:t>
              </a:r>
              <a:r>
                <a:rPr lang="en-US" altLang="ja-JP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7000</a:t>
              </a:r>
              <a:r>
                <a:rPr lang="ja-JP" altLang="en-US" sz="1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万㎡</a:t>
              </a:r>
              <a:endPara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7" name="円/楕円 82"/>
            <p:cNvSpPr/>
            <p:nvPr/>
          </p:nvSpPr>
          <p:spPr>
            <a:xfrm>
              <a:off x="3076570" y="2200274"/>
              <a:ext cx="2274581" cy="2212711"/>
            </a:xfrm>
            <a:prstGeom prst="ellipse">
              <a:avLst/>
            </a:prstGeom>
            <a:noFill/>
            <a:ln w="19050">
              <a:solidFill>
                <a:srgbClr val="15AE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5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0406502" y="6367979"/>
            <a:ext cx="380521" cy="365125"/>
          </a:xfrm>
        </p:spPr>
        <p:txBody>
          <a:bodyPr/>
          <a:lstStyle/>
          <a:p>
            <a:fld id="{261B3E5A-EB3B-49F3-89CA-FEA41364A8D5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67732"/>
              </p:ext>
            </p:extLst>
          </p:nvPr>
        </p:nvGraphicFramePr>
        <p:xfrm>
          <a:off x="3426052" y="983647"/>
          <a:ext cx="4433434" cy="538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6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国名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予測伸長率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630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日本</a:t>
                      </a:r>
                      <a:endParaRPr kumimoji="1" lang="en-US" altLang="ja-JP" sz="1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住宅</a:t>
                      </a:r>
                      <a:endParaRPr kumimoji="1" lang="en-US" altLang="ja-JP" sz="1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非住宅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△１～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0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  <a:endParaRPr kumimoji="1" lang="en-US" altLang="ja-JP" sz="1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84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米国</a:t>
                      </a:r>
                      <a:endParaRPr kumimoji="1" lang="en-US" altLang="ja-JP" sz="1800" b="1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非住宅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中国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香港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台湾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インドネシア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シンガポール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マレーシア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タイ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ベトナム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6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インド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8</a:t>
                      </a:r>
                      <a:r>
                        <a:rPr kumimoji="1" lang="ja-JP" altLang="en-US" sz="1800" b="1" dirty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％</a:t>
                      </a:r>
                    </a:p>
                  </a:txBody>
                  <a:tcPr marL="82935" marR="82935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458022" y="260543"/>
            <a:ext cx="8293847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②海外市場に於ける壁紙市場と日本市場との違いについて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222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0406502" y="6367979"/>
            <a:ext cx="380521" cy="365125"/>
          </a:xfrm>
        </p:spPr>
        <p:txBody>
          <a:bodyPr/>
          <a:lstStyle/>
          <a:p>
            <a:fld id="{261B3E5A-EB3B-49F3-89CA-FEA41364A8D5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2197" y="260543"/>
            <a:ext cx="8293847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②海外市場に於ける壁紙市場と日本市場との違いについて</a:t>
            </a:r>
            <a:endParaRPr kumimoji="1" lang="ja-JP" altLang="en-US" sz="2400" b="1" dirty="0"/>
          </a:p>
        </p:txBody>
      </p:sp>
      <p:sp>
        <p:nvSpPr>
          <p:cNvPr id="5" name="テキスト プレースホルダー 3"/>
          <p:cNvSpPr txBox="1">
            <a:spLocks/>
          </p:cNvSpPr>
          <p:nvPr/>
        </p:nvSpPr>
        <p:spPr>
          <a:xfrm>
            <a:off x="541213" y="923926"/>
            <a:ext cx="11469812" cy="5935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/>
              <a:t>・日本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・市場規模：約</a:t>
            </a:r>
            <a:r>
              <a:rPr lang="en-US" altLang="ja-JP" sz="2000" b="1" dirty="0"/>
              <a:t>67,000</a:t>
            </a:r>
            <a:r>
              <a:rPr lang="ja-JP" altLang="en-US" sz="2000" b="1" dirty="0"/>
              <a:t>万㎡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年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・採用現場：住宅、ホテル、商業店舗、教育施設、他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・流通①：メーカー⇒一次問屋⇒二次問屋⇒内装施工業者⇒ゼネコン・工務店⇒施主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・流通②：</a:t>
            </a:r>
            <a:r>
              <a:rPr lang="en-US" altLang="ja-JP" sz="2000" b="1" dirty="0"/>
              <a:t>HC,EC</a:t>
            </a:r>
            <a:r>
              <a:rPr lang="ja-JP" altLang="en-US" sz="2000" b="1" dirty="0"/>
              <a:t>サイト⇒施主（</a:t>
            </a:r>
            <a:r>
              <a:rPr lang="en-US" altLang="ja-JP" sz="2000" b="1" dirty="0"/>
              <a:t>DIY</a:t>
            </a:r>
            <a:r>
              <a:rPr lang="ja-JP" altLang="en-US" sz="2000" b="1" dirty="0"/>
              <a:t>）　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・商品：塩ビ壁紙、非塩ビ壁紙、紙、織物、無機質（前出）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・価格：</a:t>
            </a:r>
            <a:r>
              <a:rPr lang="en-US" altLang="ja-JP" sz="2000" b="1" dirty="0"/>
              <a:t>A</a:t>
            </a:r>
            <a:r>
              <a:rPr lang="ja-JP" altLang="en-US" sz="2000" b="1" dirty="0"/>
              <a:t>（量産）</a:t>
            </a:r>
            <a:r>
              <a:rPr lang="en-US" altLang="ja-JP" sz="2000" b="1" dirty="0"/>
              <a:t>63.8%</a:t>
            </a:r>
            <a:r>
              <a:rPr lang="ja-JP" altLang="en-US" sz="2000" b="1" dirty="0"/>
              <a:t>　</a:t>
            </a:r>
            <a:r>
              <a:rPr lang="en-US" altLang="ja-JP" sz="2000" b="1" dirty="0"/>
              <a:t>AA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1090</a:t>
            </a:r>
            <a:r>
              <a:rPr lang="ja-JP" altLang="en-US" sz="2000" b="1" dirty="0"/>
              <a:t>円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㎡）</a:t>
            </a:r>
            <a:r>
              <a:rPr lang="en-US" altLang="ja-JP" sz="2000" b="1" dirty="0"/>
              <a:t>36%</a:t>
            </a:r>
            <a:r>
              <a:rPr lang="ja-JP" altLang="en-US" sz="2000" b="1" dirty="0"/>
              <a:t>　それ以上</a:t>
            </a:r>
            <a:r>
              <a:rPr lang="en-US" altLang="ja-JP" sz="2000" b="1" dirty="0"/>
              <a:t>0.2%</a:t>
            </a:r>
          </a:p>
          <a:p>
            <a:pPr algn="l"/>
            <a:r>
              <a:rPr lang="ja-JP" altLang="en-US" sz="2000" b="1" dirty="0"/>
              <a:t>　・施工：流通①の様に専門の施工業者が対応</a:t>
            </a:r>
            <a:endParaRPr lang="en-US" altLang="ja-JP" sz="2000" b="1" dirty="0"/>
          </a:p>
          <a:p>
            <a:pPr algn="l"/>
            <a:endParaRPr lang="en-US" altLang="ja-JP" sz="2000" b="1" dirty="0"/>
          </a:p>
          <a:p>
            <a:pPr algn="l"/>
            <a:r>
              <a:rPr lang="ja-JP" altLang="en-US" sz="2000" b="1" dirty="0"/>
              <a:t>・北米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・市場規模（予測）：約</a:t>
            </a:r>
            <a:r>
              <a:rPr lang="en-US" altLang="ja-JP" sz="2000" b="1" dirty="0"/>
              <a:t>3,500</a:t>
            </a:r>
            <a:r>
              <a:rPr lang="ja-JP" altLang="en-US" sz="2000" b="1" dirty="0"/>
              <a:t>万㎡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年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・採用現場：ホテル、オフィス、商業店舗、教育施設、他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・流通①：メーカー⇒一次問屋⇒内装施工業者、ゼネコン・工務店、施主などへ直接販売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・流通②：</a:t>
            </a:r>
            <a:r>
              <a:rPr lang="en-US" altLang="ja-JP" sz="2000" b="1" dirty="0"/>
              <a:t>HC,EC</a:t>
            </a:r>
            <a:r>
              <a:rPr lang="ja-JP" altLang="en-US" sz="2000" b="1" dirty="0"/>
              <a:t>サイト⇒施主（</a:t>
            </a:r>
            <a:r>
              <a:rPr lang="en-US" altLang="ja-JP" sz="2000" b="1" dirty="0"/>
              <a:t>DIY</a:t>
            </a:r>
            <a:r>
              <a:rPr lang="ja-JP" altLang="en-US" sz="2000" b="1" dirty="0"/>
              <a:t>）　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・商品：</a:t>
            </a:r>
            <a:r>
              <a:rPr lang="en-US" altLang="ja-JP" sz="2000" b="1" dirty="0"/>
              <a:t>PVC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Wallcovering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(</a:t>
            </a:r>
            <a:r>
              <a:rPr lang="ja-JP" altLang="en-US" sz="2000" b="1" dirty="0"/>
              <a:t>ファブリックバック）、紙、織物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</a:t>
            </a:r>
            <a:r>
              <a:rPr lang="en-US" altLang="ja-JP" sz="2000" b="1" dirty="0"/>
              <a:t>PVC Wallcovering</a:t>
            </a:r>
            <a:r>
              <a:rPr lang="ja-JP" altLang="en-US" sz="2000" b="1" dirty="0"/>
              <a:t>出荷内訳（予測）：（</a:t>
            </a:r>
            <a:r>
              <a:rPr lang="en-US" altLang="ja-JP" sz="2000" b="1" dirty="0"/>
              <a:t>20</a:t>
            </a:r>
            <a:r>
              <a:rPr lang="ja-JP" altLang="en-US" sz="2000" b="1" dirty="0"/>
              <a:t>オンス）</a:t>
            </a:r>
            <a:r>
              <a:rPr lang="en-US" altLang="ja-JP" sz="2000" b="1" dirty="0"/>
              <a:t>90%</a:t>
            </a:r>
            <a:r>
              <a:rPr lang="ja-JP" altLang="en-US" sz="2000" b="1" dirty="0"/>
              <a:t>　（</a:t>
            </a:r>
            <a:r>
              <a:rPr lang="en-US" altLang="ja-JP" sz="2000" b="1" dirty="0"/>
              <a:t>15</a:t>
            </a:r>
            <a:r>
              <a:rPr lang="ja-JP" altLang="en-US" sz="2000" b="1" dirty="0"/>
              <a:t>オンス）</a:t>
            </a:r>
            <a:r>
              <a:rPr lang="en-US" altLang="ja-JP" sz="2000" b="1" dirty="0"/>
              <a:t>8%</a:t>
            </a:r>
            <a:r>
              <a:rPr lang="ja-JP" altLang="en-US" sz="2000" b="1" dirty="0"/>
              <a:t>　（その他）</a:t>
            </a:r>
            <a:r>
              <a:rPr lang="en-US" altLang="ja-JP" sz="2000" b="1" dirty="0"/>
              <a:t>2%</a:t>
            </a:r>
          </a:p>
          <a:p>
            <a:pPr algn="l"/>
            <a:r>
              <a:rPr lang="ja-JP" altLang="en-US" sz="2000" b="1" dirty="0"/>
              <a:t>　・施工：流通①のケースは専門の施工業者が対応</a:t>
            </a:r>
            <a:endParaRPr lang="en-US" altLang="ja-JP" sz="2000" b="1" dirty="0"/>
          </a:p>
          <a:p>
            <a:pPr algn="l"/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406316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0406502" y="6367979"/>
            <a:ext cx="380521" cy="365125"/>
          </a:xfrm>
        </p:spPr>
        <p:txBody>
          <a:bodyPr/>
          <a:lstStyle/>
          <a:p>
            <a:fld id="{261B3E5A-EB3B-49F3-89CA-FEA41364A8D5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2197" y="260543"/>
            <a:ext cx="8293847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②海外市場に於ける壁紙市場と日本市場との違いについて</a:t>
            </a:r>
            <a:endParaRPr kumimoji="1" lang="ja-JP" altLang="en-US" sz="2400" b="1" dirty="0"/>
          </a:p>
        </p:txBody>
      </p:sp>
      <p:sp>
        <p:nvSpPr>
          <p:cNvPr id="5" name="テキスト プレースホルダー 3"/>
          <p:cNvSpPr txBox="1">
            <a:spLocks/>
          </p:cNvSpPr>
          <p:nvPr/>
        </p:nvSpPr>
        <p:spPr>
          <a:xfrm>
            <a:off x="247651" y="922860"/>
            <a:ext cx="11908658" cy="5935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/>
              <a:t>・東南アジア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・市場規模（予測）：約</a:t>
            </a:r>
            <a:r>
              <a:rPr lang="en-US" altLang="ja-JP" sz="2000" b="1" dirty="0"/>
              <a:t>53,000</a:t>
            </a:r>
            <a:r>
              <a:rPr lang="ja-JP" altLang="en-US" sz="2000" b="1" dirty="0"/>
              <a:t>万㎡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年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・採用現場：ホテル、オフィス、商業店舗、教育施設、住宅他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・流通①：メーカー⇒一次問屋⇒内装施工業者、ゼネコン・工務店、施主などへ直接販売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・流通②：</a:t>
            </a:r>
            <a:r>
              <a:rPr lang="en-US" altLang="ja-JP" sz="2000" b="1" dirty="0"/>
              <a:t>HC,EC</a:t>
            </a:r>
            <a:r>
              <a:rPr lang="ja-JP" altLang="en-US" sz="2000" b="1" dirty="0"/>
              <a:t>サイト⇒施主（</a:t>
            </a:r>
            <a:r>
              <a:rPr lang="en-US" altLang="ja-JP" sz="2000" b="1" dirty="0"/>
              <a:t>DIY</a:t>
            </a:r>
            <a:r>
              <a:rPr lang="ja-JP" altLang="en-US" sz="2000" b="1" dirty="0"/>
              <a:t>）　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・商品：</a:t>
            </a:r>
            <a:r>
              <a:rPr lang="en-US" altLang="ja-JP" sz="2000" b="1" dirty="0"/>
              <a:t>PVC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Wallcovering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(</a:t>
            </a:r>
            <a:r>
              <a:rPr lang="ja-JP" altLang="en-US" sz="2000" b="1" dirty="0"/>
              <a:t>ファブリックバック）、紙、織物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</a:t>
            </a:r>
            <a:r>
              <a:rPr lang="en-US" altLang="ja-JP" sz="2000" b="1" dirty="0"/>
              <a:t>PVC Wallcovering</a:t>
            </a:r>
            <a:r>
              <a:rPr lang="ja-JP" altLang="en-US" sz="2000" b="1" dirty="0"/>
              <a:t>出荷内訳（予測） ：（</a:t>
            </a:r>
            <a:r>
              <a:rPr lang="en-US" altLang="ja-JP" sz="2000" b="1" dirty="0"/>
              <a:t>20</a:t>
            </a:r>
            <a:r>
              <a:rPr lang="ja-JP" altLang="en-US" sz="2000" b="1" dirty="0"/>
              <a:t>オンス）</a:t>
            </a:r>
            <a:r>
              <a:rPr lang="en-US" altLang="ja-JP" sz="2000" b="1" dirty="0"/>
              <a:t>8%</a:t>
            </a:r>
            <a:r>
              <a:rPr lang="ja-JP" altLang="en-US" sz="2000" b="1" dirty="0"/>
              <a:t>　（</a:t>
            </a:r>
            <a:r>
              <a:rPr lang="en-US" altLang="ja-JP" sz="2000" b="1" dirty="0"/>
              <a:t>15</a:t>
            </a:r>
            <a:r>
              <a:rPr lang="ja-JP" altLang="en-US" sz="2000" b="1" dirty="0"/>
              <a:t>オンス）</a:t>
            </a:r>
            <a:r>
              <a:rPr lang="en-US" altLang="ja-JP" sz="2000" b="1" dirty="0"/>
              <a:t>12%</a:t>
            </a:r>
            <a:r>
              <a:rPr lang="ja-JP" altLang="en-US" sz="2000" b="1" dirty="0"/>
              <a:t>　（その他）</a:t>
            </a:r>
            <a:r>
              <a:rPr lang="en-US" altLang="ja-JP" sz="2000" b="1" dirty="0"/>
              <a:t>80%</a:t>
            </a:r>
          </a:p>
          <a:p>
            <a:pPr algn="l"/>
            <a:r>
              <a:rPr lang="ja-JP" altLang="en-US" sz="2000" b="1" dirty="0"/>
              <a:t>　・施工：流通①のケースは専門の施工業者が対応</a:t>
            </a:r>
            <a:endParaRPr lang="en-US" altLang="ja-JP" sz="2000" b="1" dirty="0"/>
          </a:p>
          <a:p>
            <a:pPr algn="l"/>
            <a:endParaRPr lang="en-US" altLang="ja-JP" sz="2000" b="1" dirty="0"/>
          </a:p>
          <a:p>
            <a:pPr algn="l"/>
            <a:r>
              <a:rPr lang="ja-JP" altLang="en-US" sz="2000" b="1" dirty="0"/>
              <a:t>・中国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・市場規模：約</a:t>
            </a:r>
            <a:r>
              <a:rPr lang="en-US" altLang="ja-JP" sz="2000" b="1" dirty="0"/>
              <a:t>18</a:t>
            </a:r>
            <a:r>
              <a:rPr lang="ja-JP" altLang="en-US" sz="2000" b="1" dirty="0"/>
              <a:t>億㎡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年（壁布含む）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・採用現場：ホテル、オフィス、商業店舗、教育施設、コンドミニアム他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・流通①：メーカー⇒一次問屋⇒内装施工業者、ゼネコン・工務店、施主などへ直接販売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・流通②：</a:t>
            </a:r>
            <a:r>
              <a:rPr lang="en-US" altLang="ja-JP" sz="2000" b="1" dirty="0"/>
              <a:t>HC,EC</a:t>
            </a:r>
            <a:r>
              <a:rPr lang="ja-JP" altLang="en-US" sz="2000" b="1" dirty="0"/>
              <a:t>サイト⇒施主（</a:t>
            </a:r>
            <a:r>
              <a:rPr lang="en-US" altLang="ja-JP" sz="2000" b="1" dirty="0"/>
              <a:t>DIY</a:t>
            </a:r>
            <a:r>
              <a:rPr lang="ja-JP" altLang="en-US" sz="2000" b="1" dirty="0"/>
              <a:t>）　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・商品：</a:t>
            </a:r>
            <a:r>
              <a:rPr lang="en-US" altLang="ja-JP" sz="2000" b="1" dirty="0"/>
              <a:t>PVC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Wallcovering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(</a:t>
            </a:r>
            <a:r>
              <a:rPr lang="ja-JP" altLang="en-US" sz="2000" b="1" dirty="0"/>
              <a:t>ファブリックバック）、紙、織物</a:t>
            </a:r>
            <a:endParaRPr lang="en-US" altLang="ja-JP" sz="2000" b="1" dirty="0"/>
          </a:p>
          <a:p>
            <a:pPr algn="l"/>
            <a:r>
              <a:rPr lang="ja-JP" altLang="en-US" sz="2000" b="1" dirty="0"/>
              <a:t>　・</a:t>
            </a:r>
            <a:r>
              <a:rPr lang="en-US" altLang="ja-JP" sz="2000" b="1" dirty="0"/>
              <a:t>PVC Wallcovering</a:t>
            </a:r>
            <a:r>
              <a:rPr lang="ja-JP" altLang="en-US" sz="2000" b="1" dirty="0"/>
              <a:t>出荷内訳（予測） ：（</a:t>
            </a:r>
            <a:r>
              <a:rPr lang="en-US" altLang="ja-JP" sz="2000" b="1" dirty="0"/>
              <a:t>20</a:t>
            </a:r>
            <a:r>
              <a:rPr lang="ja-JP" altLang="en-US" sz="2000" b="1" dirty="0"/>
              <a:t>オンス）</a:t>
            </a:r>
            <a:r>
              <a:rPr lang="en-US" altLang="ja-JP" sz="2000" b="1" dirty="0"/>
              <a:t>10%</a:t>
            </a:r>
            <a:r>
              <a:rPr lang="ja-JP" altLang="en-US" sz="2000" b="1" dirty="0"/>
              <a:t>　（</a:t>
            </a:r>
            <a:r>
              <a:rPr lang="en-US" altLang="ja-JP" sz="2000" b="1" dirty="0"/>
              <a:t>15</a:t>
            </a:r>
            <a:r>
              <a:rPr lang="ja-JP" altLang="en-US" sz="2000" b="1" dirty="0"/>
              <a:t>オンス）</a:t>
            </a:r>
            <a:r>
              <a:rPr lang="en-US" altLang="ja-JP" sz="2000" b="1" dirty="0"/>
              <a:t>70%</a:t>
            </a:r>
            <a:r>
              <a:rPr lang="ja-JP" altLang="en-US" sz="2000" b="1" dirty="0"/>
              <a:t>　（その他）</a:t>
            </a:r>
            <a:r>
              <a:rPr lang="en-US" altLang="ja-JP" sz="2000" b="1" dirty="0"/>
              <a:t>20%</a:t>
            </a:r>
          </a:p>
          <a:p>
            <a:pPr algn="l"/>
            <a:r>
              <a:rPr lang="ja-JP" altLang="en-US" sz="2000" b="1" dirty="0"/>
              <a:t>　・施工：流通①のケースは専門の施工業者が対応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8972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0406502" y="6367979"/>
            <a:ext cx="380521" cy="365125"/>
          </a:xfrm>
        </p:spPr>
        <p:txBody>
          <a:bodyPr/>
          <a:lstStyle/>
          <a:p>
            <a:fld id="{261B3E5A-EB3B-49F3-89CA-FEA41364A8D5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41214" y="184343"/>
            <a:ext cx="8293847" cy="5419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b="1" dirty="0"/>
              <a:t>②海外市場に於ける壁紙市場と日本市場との違いについて</a:t>
            </a:r>
            <a:endParaRPr kumimoji="1" lang="ja-JP" altLang="en-US" sz="2400" b="1" dirty="0"/>
          </a:p>
        </p:txBody>
      </p:sp>
      <p:sp>
        <p:nvSpPr>
          <p:cNvPr id="6" name="テキスト プレースホルダー 3"/>
          <p:cNvSpPr txBox="1">
            <a:spLocks/>
          </p:cNvSpPr>
          <p:nvPr/>
        </p:nvSpPr>
        <p:spPr>
          <a:xfrm>
            <a:off x="404566" y="1078704"/>
            <a:ext cx="11215934" cy="445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/>
              <a:t>北米・東南アジアで主に流通している</a:t>
            </a:r>
            <a:r>
              <a:rPr lang="en-US" altLang="ja-JP" sz="2800" b="1" dirty="0"/>
              <a:t>PVC Wallcoverings</a:t>
            </a:r>
            <a:r>
              <a:rPr lang="ja-JP" altLang="en-US" sz="2800" b="1" dirty="0"/>
              <a:t>について</a:t>
            </a:r>
            <a:endParaRPr lang="en-US" altLang="ja-JP" sz="2800" b="1" dirty="0"/>
          </a:p>
          <a:p>
            <a:pPr algn="l"/>
            <a:endParaRPr lang="en-US" altLang="ja-JP" sz="500" b="1" dirty="0"/>
          </a:p>
          <a:p>
            <a:pPr algn="l"/>
            <a:r>
              <a:rPr lang="ja-JP" altLang="en-US" sz="2400" dirty="0"/>
              <a:t>　</a:t>
            </a:r>
            <a:r>
              <a:rPr lang="en-US" altLang="ja-JP" sz="2400" dirty="0"/>
              <a:t>20oz Wallcoverings</a:t>
            </a:r>
          </a:p>
          <a:p>
            <a:pPr algn="l"/>
            <a:r>
              <a:rPr lang="ja-JP" altLang="en-US" sz="2400" dirty="0"/>
              <a:t>　　重量：約</a:t>
            </a:r>
            <a:r>
              <a:rPr lang="en-US" altLang="ja-JP" sz="2400" dirty="0"/>
              <a:t>450g/</a:t>
            </a:r>
            <a:r>
              <a:rPr lang="ja-JP" altLang="en-US" sz="2400" dirty="0"/>
              <a:t>㎡　</a:t>
            </a:r>
            <a:r>
              <a:rPr lang="en-US" altLang="ja-JP" sz="2400" dirty="0"/>
              <a:t>backing</a:t>
            </a:r>
            <a:r>
              <a:rPr lang="ja-JP" altLang="en-US" sz="2400" dirty="0"/>
              <a:t>：</a:t>
            </a:r>
            <a:r>
              <a:rPr lang="en-US" altLang="ja-JP" sz="2400" dirty="0"/>
              <a:t>fabric</a:t>
            </a:r>
            <a:r>
              <a:rPr lang="ja-JP" altLang="en-US" sz="2400" dirty="0"/>
              <a:t>　施工法：相手糊</a:t>
            </a:r>
            <a:endParaRPr lang="en-US" altLang="ja-JP" sz="2400" dirty="0"/>
          </a:p>
          <a:p>
            <a:pPr algn="l"/>
            <a:r>
              <a:rPr lang="ja-JP" altLang="en-US" sz="2400" dirty="0"/>
              <a:t>　</a:t>
            </a:r>
            <a:r>
              <a:rPr lang="en-US" altLang="ja-JP" sz="2400" dirty="0"/>
              <a:t>15oz Wallcoverings</a:t>
            </a:r>
          </a:p>
          <a:p>
            <a:pPr algn="l"/>
            <a:r>
              <a:rPr lang="ja-JP" altLang="en-US" sz="2400" dirty="0"/>
              <a:t>　　重量：約</a:t>
            </a:r>
            <a:r>
              <a:rPr lang="en-US" altLang="ja-JP" sz="2400" dirty="0"/>
              <a:t>340g/</a:t>
            </a:r>
            <a:r>
              <a:rPr lang="ja-JP" altLang="en-US" sz="2400" dirty="0"/>
              <a:t>㎡　</a:t>
            </a:r>
            <a:r>
              <a:rPr lang="en-US" altLang="ja-JP" sz="2400" dirty="0"/>
              <a:t>backing</a:t>
            </a:r>
            <a:r>
              <a:rPr lang="ja-JP" altLang="en-US" sz="2400" dirty="0"/>
              <a:t>：</a:t>
            </a:r>
            <a:r>
              <a:rPr lang="en-US" altLang="ja-JP" sz="2400" dirty="0"/>
              <a:t>fabric</a:t>
            </a:r>
            <a:r>
              <a:rPr lang="ja-JP" altLang="en-US" sz="2400" dirty="0"/>
              <a:t>　施工法：相手糊</a:t>
            </a:r>
            <a:endParaRPr lang="en-US" altLang="ja-JP" sz="2400" dirty="0"/>
          </a:p>
          <a:p>
            <a:pPr algn="l"/>
            <a:r>
              <a:rPr lang="ja-JP" altLang="en-US" sz="2400" dirty="0"/>
              <a:t>　</a:t>
            </a:r>
            <a:endParaRPr lang="en-US" altLang="ja-JP" sz="2400" dirty="0"/>
          </a:p>
          <a:p>
            <a:pPr algn="l"/>
            <a:r>
              <a:rPr lang="ja-JP" altLang="en-US" sz="2400" dirty="0"/>
              <a:t>　 </a:t>
            </a:r>
            <a:r>
              <a:rPr lang="en-US" altLang="ja-JP" sz="2400" dirty="0">
                <a:solidFill>
                  <a:srgbClr val="C00000"/>
                </a:solidFill>
              </a:rPr>
              <a:t>※</a:t>
            </a:r>
            <a:r>
              <a:rPr lang="ja-JP" altLang="en-US" sz="2400" dirty="0">
                <a:solidFill>
                  <a:srgbClr val="C00000"/>
                </a:solidFill>
              </a:rPr>
              <a:t>製品によって、</a:t>
            </a:r>
            <a:r>
              <a:rPr lang="en-US" altLang="ja-JP" sz="2400" dirty="0">
                <a:solidFill>
                  <a:srgbClr val="C00000"/>
                </a:solidFill>
              </a:rPr>
              <a:t>backing</a:t>
            </a:r>
            <a:r>
              <a:rPr lang="ja-JP" altLang="en-US" sz="2400" dirty="0">
                <a:solidFill>
                  <a:srgbClr val="C00000"/>
                </a:solidFill>
              </a:rPr>
              <a:t>：フリースもあり</a:t>
            </a:r>
            <a:endParaRPr lang="en-US" altLang="ja-JP" sz="2400" dirty="0">
              <a:solidFill>
                <a:srgbClr val="C00000"/>
              </a:solidFill>
            </a:endParaRPr>
          </a:p>
          <a:p>
            <a:pPr algn="l"/>
            <a:endParaRPr lang="en-US" altLang="ja-JP" sz="2400" dirty="0"/>
          </a:p>
          <a:p>
            <a:pPr algn="l"/>
            <a:r>
              <a:rPr lang="ja-JP" altLang="en-US" sz="2400" dirty="0"/>
              <a:t>（参考）</a:t>
            </a:r>
            <a:endParaRPr lang="en-US" altLang="ja-JP" sz="2400" dirty="0"/>
          </a:p>
          <a:p>
            <a:pPr algn="l"/>
            <a:r>
              <a:rPr lang="ja-JP" altLang="en-US" sz="2400" dirty="0"/>
              <a:t>　日本製の標準的な</a:t>
            </a:r>
            <a:r>
              <a:rPr lang="en-US" altLang="ja-JP" sz="2400" dirty="0"/>
              <a:t>PVC</a:t>
            </a:r>
            <a:r>
              <a:rPr lang="ja-JP" altLang="en-US" sz="2400" dirty="0"/>
              <a:t>壁紙</a:t>
            </a:r>
            <a:endParaRPr lang="en-US" altLang="ja-JP" sz="2400" dirty="0"/>
          </a:p>
          <a:p>
            <a:pPr algn="l"/>
            <a:r>
              <a:rPr lang="ja-JP" altLang="en-US" sz="2400" dirty="0"/>
              <a:t>　　重量：約</a:t>
            </a:r>
            <a:r>
              <a:rPr lang="en-US" altLang="ja-JP" sz="2400" dirty="0"/>
              <a:t>250g/</a:t>
            </a:r>
            <a:r>
              <a:rPr lang="ja-JP" altLang="en-US" sz="2400" dirty="0"/>
              <a:t>㎡　</a:t>
            </a:r>
            <a:r>
              <a:rPr lang="en-US" altLang="ja-JP" sz="2400" dirty="0"/>
              <a:t>backing</a:t>
            </a:r>
            <a:r>
              <a:rPr lang="ja-JP" altLang="en-US" sz="2400" dirty="0"/>
              <a:t>：</a:t>
            </a:r>
            <a:r>
              <a:rPr lang="en-US" altLang="ja-JP" sz="2400" dirty="0"/>
              <a:t>paper</a:t>
            </a:r>
            <a:r>
              <a:rPr lang="ja-JP" altLang="en-US" sz="2400" dirty="0"/>
              <a:t>　施工法：自分糊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207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1176</Words>
  <Application>Microsoft Office PowerPoint</Application>
  <PresentationFormat>ワイド画面</PresentationFormat>
  <Paragraphs>162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HGSｺﾞｼｯｸE</vt:lpstr>
      <vt:lpstr>HGｺﾞｼｯｸE</vt:lpstr>
      <vt:lpstr>メイリオ</vt:lpstr>
      <vt:lpstr>游ゴシック</vt:lpstr>
      <vt:lpstr>游ゴシック Light</vt:lpstr>
      <vt:lpstr>Arial</vt:lpstr>
      <vt:lpstr>Office テーマ</vt:lpstr>
      <vt:lpstr>一般社団法人壁装研究会「設計士・ﾃﾞｻﾞｲﾅｰ・ｲﾝﾃﾘｱｺｰﾃﾞｨﾈｰﾀｰ等との交流事業」  日　時：2022年5月23日　15：00～  場　所：㈱サンゲツ品川ショールーム  出席者：㈱乃村工藝社・一社)壁装研究会  </vt:lpstr>
      <vt:lpstr>➀日本の壁紙市場と需要について　</vt:lpstr>
      <vt:lpstr>PowerPoint プレゼンテーション</vt:lpstr>
      <vt:lpstr>PowerPoint プレゼンテーション</vt:lpstr>
      <vt:lpstr>②海外市場に於ける壁紙市場と日本市場との違いについて</vt:lpstr>
      <vt:lpstr>②海外市場に於ける壁紙市場と日本市場との違いについて</vt:lpstr>
      <vt:lpstr>②海外市場に於ける壁紙市場と日本市場との違いについて</vt:lpstr>
      <vt:lpstr>②海外市場に於ける壁紙市場と日本市場との違いについて</vt:lpstr>
      <vt:lpstr>②海外市場に於ける壁紙市場と日本市場との違いについて</vt:lpstr>
      <vt:lpstr>➂素材表現と新たな商品・市場の拡大について</vt:lpstr>
      <vt:lpstr>④内装制限と商品・デザイン・素材・施工との関連性</vt:lpstr>
      <vt:lpstr>⑤環境問題とSDGsに関連する商品開発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一般社団法人壁装研究会『設計士・ﾃﾞｻﾞｲﾅｰ・ｲﾝﾃﾘｱｺｰﾃﾞｨﾈｰﾀｰ等との交流会』  日　時：2022年5月23日　15：00～  場　所：㈱サンゲツ品川ショールーム  出席者：㈱乃村工藝社・一社)壁装研究会</dc:title>
  <dc:creator>高橋 秀明</dc:creator>
  <cp:lastModifiedBy>高橋 秀明</cp:lastModifiedBy>
  <cp:revision>13</cp:revision>
  <cp:lastPrinted>2022-05-11T05:34:05Z</cp:lastPrinted>
  <dcterms:created xsi:type="dcterms:W3CDTF">2022-05-10T05:00:50Z</dcterms:created>
  <dcterms:modified xsi:type="dcterms:W3CDTF">2022-05-17T05:22:44Z</dcterms:modified>
</cp:coreProperties>
</file>